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9" r:id="rId2"/>
    <p:sldId id="270" r:id="rId3"/>
    <p:sldId id="272" r:id="rId4"/>
    <p:sldId id="271" r:id="rId5"/>
    <p:sldId id="273" r:id="rId6"/>
    <p:sldId id="274" r:id="rId7"/>
    <p:sldId id="276" r:id="rId8"/>
    <p:sldId id="280" r:id="rId9"/>
    <p:sldId id="279" r:id="rId10"/>
    <p:sldId id="278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eraw\Mine%20dokumenter\N&#248;kkeltall\Elevtallsutvikling%20og%20ventelister%202012%2013.02.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Tallet</a:t>
            </a:r>
            <a:r>
              <a:rPr lang="en-US" sz="1200" baseline="0"/>
              <a:t> på elever i kulturskolene fra 2006 til og med 2011</a:t>
            </a:r>
            <a:endParaRPr lang="en-US" sz="1200"/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'Ark1'!$A$3</c:f>
              <c:strCache>
                <c:ptCount val="1"/>
                <c:pt idx="0">
                  <c:v>Antall Elever</c:v>
                </c:pt>
              </c:strCache>
            </c:strRef>
          </c:tx>
          <c:cat>
            <c:numRef>
              <c:f>'Ark1'!$B$1:$G$1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'Ark1'!$B$3:$G$3</c:f>
              <c:numCache>
                <c:formatCode>General</c:formatCode>
                <c:ptCount val="6"/>
                <c:pt idx="0">
                  <c:v>105383</c:v>
                </c:pt>
                <c:pt idx="1">
                  <c:v>107350</c:v>
                </c:pt>
                <c:pt idx="2">
                  <c:v>109150</c:v>
                </c:pt>
                <c:pt idx="3">
                  <c:v>109323</c:v>
                </c:pt>
                <c:pt idx="4">
                  <c:v>109375</c:v>
                </c:pt>
                <c:pt idx="5">
                  <c:v>110432</c:v>
                </c:pt>
              </c:numCache>
            </c:numRef>
          </c:val>
        </c:ser>
        <c:ser>
          <c:idx val="1"/>
          <c:order val="1"/>
          <c:tx>
            <c:strRef>
              <c:f>'Ark1'!$A$4</c:f>
              <c:strCache>
                <c:ptCount val="1"/>
                <c:pt idx="0">
                  <c:v>Antall Elever på venteliste</c:v>
                </c:pt>
              </c:strCache>
            </c:strRef>
          </c:tx>
          <c:cat>
            <c:numRef>
              <c:f>'Ark1'!$B$1:$G$1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'Ark1'!$B$4:$G$4</c:f>
              <c:numCache>
                <c:formatCode>General</c:formatCode>
                <c:ptCount val="6"/>
                <c:pt idx="0">
                  <c:v>23146</c:v>
                </c:pt>
                <c:pt idx="1">
                  <c:v>22650</c:v>
                </c:pt>
                <c:pt idx="2">
                  <c:v>24670</c:v>
                </c:pt>
                <c:pt idx="3">
                  <c:v>27099</c:v>
                </c:pt>
                <c:pt idx="4">
                  <c:v>27906</c:v>
                </c:pt>
                <c:pt idx="5">
                  <c:v>28669</c:v>
                </c:pt>
              </c:numCache>
            </c:numRef>
          </c:val>
        </c:ser>
        <c:gapWidth val="55"/>
        <c:gapDepth val="55"/>
        <c:shape val="box"/>
        <c:axId val="51312896"/>
        <c:axId val="73112960"/>
        <c:axId val="0"/>
      </c:bar3DChart>
      <c:catAx>
        <c:axId val="51312896"/>
        <c:scaling>
          <c:orientation val="minMax"/>
        </c:scaling>
        <c:axPos val="b"/>
        <c:numFmt formatCode="General" sourceLinked="1"/>
        <c:majorTickMark val="none"/>
        <c:tickLblPos val="nextTo"/>
        <c:crossAx val="73112960"/>
        <c:crosses val="autoZero"/>
        <c:auto val="1"/>
        <c:lblAlgn val="ctr"/>
        <c:lblOffset val="100"/>
      </c:catAx>
      <c:valAx>
        <c:axId val="7311296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1312896"/>
        <c:crosses val="autoZero"/>
        <c:crossBetween val="between"/>
        <c:dispUnits>
          <c:builtInUnit val="thousands"/>
          <c:dispUnitsLbl>
            <c:layout/>
          </c:dispUnitsLbl>
        </c:dispUnits>
      </c:valAx>
    </c:plotArea>
    <c:legend>
      <c:legendPos val="r"/>
      <c:layout/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C534B-5854-42DF-9CE6-ECF8991FF170}" type="datetimeFigureOut">
              <a:rPr lang="nb-NO" smtClean="0"/>
              <a:pPr/>
              <a:t>22.01.2014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9E40F-6C2D-4AD0-8EA0-02E68F0F2E31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Innledning:</a:t>
            </a:r>
          </a:p>
          <a:p>
            <a:endParaRPr lang="nb-NO" dirty="0" smtClean="0"/>
          </a:p>
          <a:p>
            <a:r>
              <a:rPr lang="nb-NO" dirty="0" smtClean="0"/>
              <a:t>Møtet</a:t>
            </a:r>
            <a:r>
              <a:rPr lang="nb-NO" baseline="0" dirty="0" smtClean="0"/>
              <a:t> mellom kunst og fag – et stort område, gjøre noen refleksjoner sammen med dere!</a:t>
            </a:r>
          </a:p>
          <a:p>
            <a:endParaRPr lang="nb-NO" baseline="0" dirty="0" smtClean="0"/>
          </a:p>
          <a:p>
            <a:r>
              <a:rPr lang="nb-NO" baseline="0" dirty="0" smtClean="0"/>
              <a:t>Fokus på kulturskolens rolle som arena for både opplæring og kunstformidling, samarbeid mellom DKS, grunnskole og kulturskole.</a:t>
            </a:r>
          </a:p>
          <a:p>
            <a:endParaRPr lang="nb-NO" baseline="0" dirty="0" smtClean="0"/>
          </a:p>
          <a:p>
            <a:r>
              <a:rPr lang="nb-NO" baseline="0" dirty="0" smtClean="0"/>
              <a:t>Ulike kulturer som møtes.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EE9EC-5AB0-4888-8033-A9D9DA48573E}" type="slidenum">
              <a:rPr lang="nb-NO" smtClean="0"/>
              <a:pPr/>
              <a:t>2</a:t>
            </a:fld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Utfordring 2: </a:t>
            </a:r>
            <a:r>
              <a:rPr lang="nb-NO" b="1" baseline="0" dirty="0" smtClean="0"/>
              <a:t>Hva skjer når fagets begrunnelser ikke ligger i fagets innhold?</a:t>
            </a:r>
            <a:r>
              <a:rPr lang="nb-NO" baseline="0" dirty="0" smtClean="0"/>
              <a:t> Hvordan forholder vi oss til skillet mellom kunstens begrunnelser og kunstfagenes muligheter?</a:t>
            </a:r>
            <a:endParaRPr lang="nb-NO" b="1" baseline="0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EE9EC-5AB0-4888-8033-A9D9DA48573E}" type="slidenum">
              <a:rPr lang="nb-NO" smtClean="0"/>
              <a:pPr/>
              <a:t>3</a:t>
            </a:fld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Kunstens egenverdi,</a:t>
            </a:r>
            <a:r>
              <a:rPr lang="nb-NO" baseline="0" dirty="0" smtClean="0"/>
              <a:t> ligger i verket/bildet/musikken/ - i kunstverket </a:t>
            </a:r>
          </a:p>
          <a:p>
            <a:endParaRPr lang="nb-NO" baseline="0" dirty="0" smtClean="0"/>
          </a:p>
          <a:p>
            <a:r>
              <a:rPr lang="nb-NO" baseline="0" dirty="0" smtClean="0"/>
              <a:t>Utfordring 1: Hvordan forholder vi oss til skillet mellom </a:t>
            </a:r>
            <a:r>
              <a:rPr lang="nb-NO" b="1" baseline="0" dirty="0" smtClean="0"/>
              <a:t>kunstverket, kunstuttrykket</a:t>
            </a:r>
            <a:r>
              <a:rPr lang="nb-NO" baseline="0" dirty="0" smtClean="0"/>
              <a:t> og </a:t>
            </a:r>
            <a:r>
              <a:rPr lang="nb-NO" b="1" baseline="0" dirty="0" smtClean="0"/>
              <a:t>kunsten som fag?</a:t>
            </a:r>
          </a:p>
          <a:p>
            <a:r>
              <a:rPr lang="nb-NO" baseline="0" dirty="0" smtClean="0"/>
              <a:t>Kunsten som verk eller uttrykk, presenteres/framføres for et publikum, kunsten som fag planlegges, gjennomføres og evalueres i møte mellom lærer og elever</a:t>
            </a:r>
          </a:p>
          <a:p>
            <a:endParaRPr lang="nb-NO" baseline="0" dirty="0" smtClean="0"/>
          </a:p>
          <a:p>
            <a:r>
              <a:rPr lang="nb-NO" baseline="0" dirty="0" smtClean="0"/>
              <a:t>Kunsten får sin verdi for meg når jeg møter og lar meg henføre av kunsten. Mulighetsbetingelsene er tilstede!</a:t>
            </a:r>
          </a:p>
          <a:p>
            <a:endParaRPr lang="nb-NO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Den estetiske opplevelsen er umulig å planlegge! Kunstens møte med mennesket  - du gjør deg tilgjengelig, lar deg berøre </a:t>
            </a:r>
          </a:p>
          <a:p>
            <a:endParaRPr lang="nb-NO" baseline="0" dirty="0" smtClean="0"/>
          </a:p>
          <a:p>
            <a:r>
              <a:rPr lang="nb-NO" baseline="0" dirty="0" smtClean="0"/>
              <a:t>Erfaringen kan være av </a:t>
            </a:r>
            <a:r>
              <a:rPr lang="nb-NO" baseline="0" dirty="0" err="1" smtClean="0"/>
              <a:t>eksistiensiell</a:t>
            </a:r>
            <a:r>
              <a:rPr lang="nb-NO" baseline="0" dirty="0" smtClean="0"/>
              <a:t> karakter når den rykker oss ut av det vante, det komfortable.</a:t>
            </a:r>
          </a:p>
          <a:p>
            <a:r>
              <a:rPr lang="nb-NO" baseline="0" dirty="0" smtClean="0"/>
              <a:t>Nytt i fagplanen for musikk i K06, .. ”musikkopplevelsen forstått både som estetisk opplevelse og eksistensiell erfaring”</a:t>
            </a:r>
          </a:p>
          <a:p>
            <a:endParaRPr lang="nb-NO" baseline="0" dirty="0" smtClean="0"/>
          </a:p>
          <a:p>
            <a:r>
              <a:rPr lang="nb-NO" baseline="0" dirty="0" smtClean="0"/>
              <a:t>Det å delta, erfare knyttes tettere inn mot </a:t>
            </a:r>
            <a:r>
              <a:rPr lang="nb-NO" b="1" baseline="0" dirty="0" smtClean="0"/>
              <a:t>opplevelse med og erfaring av mening og livskvalitet.</a:t>
            </a:r>
          </a:p>
          <a:p>
            <a:endParaRPr lang="nb-NO" baseline="0" dirty="0" smtClean="0"/>
          </a:p>
          <a:p>
            <a:r>
              <a:rPr lang="nb-NO" baseline="0" dirty="0" smtClean="0"/>
              <a:t>Fordi vi berører og blir berørt og opprørt, er også den eksistensielle erfaringen bidrag til min selvforståelse, å fortelle meg hvem jeg er, og disse møtene åpner for å få og gi anerkjennelse.</a:t>
            </a:r>
          </a:p>
          <a:p>
            <a:endParaRPr lang="nb-NO" baseline="0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EE9EC-5AB0-4888-8033-A9D9DA48573E}" type="slidenum">
              <a:rPr lang="nb-NO" smtClean="0"/>
              <a:pPr/>
              <a:t>4</a:t>
            </a:fld>
            <a:endParaRPr 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Hva hvis fokus er på ferdighetene</a:t>
            </a:r>
            <a:r>
              <a:rPr lang="nb-NO" baseline="0" dirty="0" smtClean="0"/>
              <a:t> og hvordan de kan måles og sammenlignes?</a:t>
            </a:r>
          </a:p>
          <a:p>
            <a:endParaRPr lang="nb-NO" baseline="0" dirty="0" smtClean="0"/>
          </a:p>
          <a:p>
            <a:endParaRPr lang="nb-NO" baseline="0" dirty="0" smtClean="0"/>
          </a:p>
          <a:p>
            <a:endParaRPr lang="nb-NO" baseline="0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EE9EC-5AB0-4888-8033-A9D9DA48573E}" type="slidenum">
              <a:rPr lang="nb-NO" smtClean="0"/>
              <a:pPr/>
              <a:t>6</a:t>
            </a:fld>
            <a:endParaRPr lang="nb-N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Fagenes</a:t>
            </a:r>
            <a:r>
              <a:rPr lang="nb-NO" baseline="0" dirty="0" smtClean="0"/>
              <a:t> begrunnelser må ikke forveksles med fagenes muligheter!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EE9EC-5AB0-4888-8033-A9D9DA48573E}" type="slidenum">
              <a:rPr lang="nb-NO" smtClean="0"/>
              <a:pPr/>
              <a:t>7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E089-F44F-4F2B-AF24-E731795983A8}" type="datetime1">
              <a:rPr lang="nb-NO" smtClean="0"/>
              <a:pPr/>
              <a:t>22.01.2014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Hordaland musikkråd - Bergen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E73E-4837-4E8E-B99D-0428F191C26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FB2B0-38B7-439B-BB7B-A5DCD081ACA6}" type="datetime1">
              <a:rPr lang="nb-NO" smtClean="0"/>
              <a:pPr/>
              <a:t>22.01.2014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Hordaland musikkråd - Bergen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E73E-4837-4E8E-B99D-0428F191C26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24EE-E72E-46AD-95C7-547F53F43CB4}" type="datetime1">
              <a:rPr lang="nb-NO" smtClean="0"/>
              <a:pPr/>
              <a:t>22.01.2014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Hordaland musikkråd - Bergen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E73E-4837-4E8E-B99D-0428F191C26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5443-4A9B-4A52-8BAC-E1B95302E437}" type="datetime1">
              <a:rPr lang="nb-NO" smtClean="0"/>
              <a:pPr/>
              <a:t>22.01.2014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Hordaland musikkråd - Bergen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E73E-4837-4E8E-B99D-0428F191C26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9273-38B0-46A9-82E5-B7867DAB93C1}" type="datetime1">
              <a:rPr lang="nb-NO" smtClean="0"/>
              <a:pPr/>
              <a:t>22.01.2014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Hordaland musikkråd - Bergen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E73E-4837-4E8E-B99D-0428F191C26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D9E2-08C9-4C81-96B5-25F63EA85503}" type="datetime1">
              <a:rPr lang="nb-NO" smtClean="0"/>
              <a:pPr/>
              <a:t>22.01.2014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Hordaland musikkråd - Bergen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E73E-4837-4E8E-B99D-0428F191C26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5BC2-EB00-4622-B026-3DA308038BDE}" type="datetime1">
              <a:rPr lang="nb-NO" smtClean="0"/>
              <a:pPr/>
              <a:t>22.01.2014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Hordaland musikkråd - Bergen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E73E-4837-4E8E-B99D-0428F191C26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F7DC-DB5C-4108-8CE9-4947815F880B}" type="datetime1">
              <a:rPr lang="nb-NO" smtClean="0"/>
              <a:pPr/>
              <a:t>22.01.2014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Hordaland musikkråd - Bergen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E73E-4837-4E8E-B99D-0428F191C26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E2F1F-2260-4028-AE58-13903A0530C1}" type="datetime1">
              <a:rPr lang="nb-NO" smtClean="0"/>
              <a:pPr/>
              <a:t>22.01.2014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Hordaland musikkråd - Bergen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E73E-4837-4E8E-B99D-0428F191C26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F44E-7354-4765-9F06-A226F201293E}" type="datetime1">
              <a:rPr lang="nb-NO" smtClean="0"/>
              <a:pPr/>
              <a:t>22.01.2014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Hordaland musikkråd - Bergen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E73E-4837-4E8E-B99D-0428F191C26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F9CC-B649-4AD8-ADD9-BE42430C1959}" type="datetime1">
              <a:rPr lang="nb-NO" smtClean="0"/>
              <a:pPr/>
              <a:t>22.01.2014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Hordaland musikkråd - Bergen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E73E-4837-4E8E-B99D-0428F191C26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B3C5F-22E1-45BB-9162-DD83D60E63EB}" type="datetime1">
              <a:rPr lang="nb-NO" smtClean="0"/>
              <a:pPr/>
              <a:t>22.01.2014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Hordaland musikkråd - Bergen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0E73E-4837-4E8E-B99D-0428F191C268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D69A-20C4-48AE-AC5E-B0F0E2461DE5}" type="datetime1">
              <a:rPr lang="nb-NO" smtClean="0"/>
              <a:pPr/>
              <a:t>22.01.2014</a:t>
            </a:fld>
            <a:endParaRPr lang="nb-NO" dirty="0"/>
          </a:p>
        </p:txBody>
      </p:sp>
      <p:sp>
        <p:nvSpPr>
          <p:cNvPr id="10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FB37-49DC-417D-AEFF-B89A79CC673A}" type="slidenum">
              <a:rPr lang="nb-NO"/>
              <a:pPr/>
              <a:t>1</a:t>
            </a:fld>
            <a:endParaRPr lang="nb-NO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04800" y="838200"/>
            <a:ext cx="8534400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pic>
        <p:nvPicPr>
          <p:cNvPr id="10243" name="Picture 3" descr="S:\2001\Kontor\Logo og design\Nye logoer juni 2001\Bare emblem - farge\nkr_emblem farge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6248400"/>
            <a:ext cx="304800" cy="239713"/>
          </a:xfrm>
          <a:prstGeom prst="rect">
            <a:avLst/>
          </a:prstGeom>
          <a:noFill/>
        </p:spPr>
      </p:pic>
      <p:pic>
        <p:nvPicPr>
          <p:cNvPr id="10244" name="Picture 4" descr="S:\2001\Kontor\Logo og design\Nye logoer juni 2001\Logo med navn - farge\nkr_farge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52400"/>
            <a:ext cx="3792538" cy="477838"/>
          </a:xfrm>
          <a:prstGeom prst="rect">
            <a:avLst/>
          </a:prstGeom>
          <a:noFill/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638800" y="457200"/>
            <a:ext cx="3048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900">
                <a:latin typeface="Tahoma" pitchFamily="34" charset="0"/>
              </a:rPr>
              <a:t> Norske kommuners interesse- og utviklingsorganisasjon</a:t>
            </a:r>
            <a:endParaRPr lang="nb-NO" sz="800">
              <a:latin typeface="Tahoma" pitchFamily="34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33400" y="914400"/>
            <a:ext cx="5406752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4000" b="1" dirty="0"/>
              <a:t>Kulturskolens rolle i samarbeidet offentlig/frivillig </a:t>
            </a:r>
            <a:r>
              <a:rPr lang="nb-NO" sz="4000" b="1" dirty="0" smtClean="0"/>
              <a:t>sektor</a:t>
            </a:r>
          </a:p>
          <a:p>
            <a:pPr>
              <a:spcBef>
                <a:spcPct val="50000"/>
              </a:spcBef>
            </a:pPr>
            <a:endParaRPr lang="nb-NO" sz="4000" b="1" dirty="0"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r>
              <a:rPr lang="nb-NO" sz="2400" b="1" dirty="0" smtClean="0">
                <a:latin typeface="Arial Narrow" pitchFamily="34" charset="0"/>
              </a:rPr>
              <a:t>v/ Inger Anne Westby</a:t>
            </a:r>
          </a:p>
          <a:p>
            <a:pPr>
              <a:spcBef>
                <a:spcPct val="50000"/>
              </a:spcBef>
            </a:pPr>
            <a:r>
              <a:rPr lang="nb-NO" sz="2400" b="1" dirty="0" smtClean="0">
                <a:latin typeface="Arial Narrow" pitchFamily="34" charset="0"/>
              </a:rPr>
              <a:t>Norsk kulturskoleråd</a:t>
            </a:r>
          </a:p>
          <a:p>
            <a:pPr>
              <a:spcBef>
                <a:spcPct val="50000"/>
              </a:spcBef>
            </a:pPr>
            <a:endParaRPr lang="nb-NO" sz="2400" dirty="0" smtClean="0"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nb-NO" sz="2000" dirty="0">
              <a:latin typeface="Arial Narrow" pitchFamily="34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5943600" y="838200"/>
            <a:ext cx="2895600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pic>
        <p:nvPicPr>
          <p:cNvPr id="10249" name="Picture 9" descr="S:\2001\Kontor\Logo og design\Nye logoer juni 2001\Brevmaler\b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838200"/>
            <a:ext cx="2882900" cy="5257800"/>
          </a:xfrm>
          <a:prstGeom prst="rect">
            <a:avLst/>
          </a:prstGeom>
          <a:noFill/>
        </p:spPr>
      </p:pic>
      <p:sp>
        <p:nvSpPr>
          <p:cNvPr id="11" name="Plassholder for bunn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Hordaland musikkråd - Bergen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5DB5-1B39-44C8-870A-C81D450793F5}" type="datetime1">
              <a:rPr lang="nb-NO" smtClean="0"/>
              <a:pPr/>
              <a:t>22.01.2014</a:t>
            </a:fld>
            <a:endParaRPr lang="nb-NO"/>
          </a:p>
        </p:txBody>
      </p:sp>
      <p:sp>
        <p:nvSpPr>
          <p:cNvPr id="10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3550-69C5-40D5-9E23-FE85D2D473C2}" type="slidenum">
              <a:rPr lang="nb-NO"/>
              <a:pPr/>
              <a:t>10</a:t>
            </a:fld>
            <a:endParaRPr lang="nb-NO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04800" y="838200"/>
            <a:ext cx="8534400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pic>
        <p:nvPicPr>
          <p:cNvPr id="6147" name="Picture 3" descr="S:\2001\Kontor\Logo og design\Nye logoer juni 2001\Bare emblem - farge\nkr_emblem farge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6248400"/>
            <a:ext cx="304800" cy="239713"/>
          </a:xfrm>
          <a:prstGeom prst="rect">
            <a:avLst/>
          </a:prstGeom>
          <a:noFill/>
        </p:spPr>
      </p:pic>
      <p:pic>
        <p:nvPicPr>
          <p:cNvPr id="6149" name="Picture 5" descr="S:\2001\Kontor\Logo og design\Nye logoer juni 2001\Logo med navn - farge\nkr_farge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52400"/>
            <a:ext cx="3792538" cy="477838"/>
          </a:xfrm>
          <a:prstGeom prst="rect">
            <a:avLst/>
          </a:prstGeom>
          <a:noFill/>
        </p:spPr>
      </p:pic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638800" y="457200"/>
            <a:ext cx="3048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900">
                <a:latin typeface="Tahoma" pitchFamily="34" charset="0"/>
              </a:rPr>
              <a:t> Norske kommuners interesse- og utviklingsorganisasjon</a:t>
            </a:r>
            <a:endParaRPr lang="nb-NO" sz="800">
              <a:latin typeface="Tahoma" pitchFamily="34" charset="0"/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67544" y="836712"/>
            <a:ext cx="48006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3200" dirty="0" smtClean="0">
                <a:latin typeface="Arial" charset="0"/>
              </a:rPr>
              <a:t>Samarbeidet mellom det offentlige og de frivillige</a:t>
            </a:r>
            <a:endParaRPr lang="nb-NO" sz="3200" dirty="0">
              <a:latin typeface="Arial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nb-NO" sz="2000" dirty="0" smtClean="0">
                <a:latin typeface="Arial Narrow" pitchFamily="34" charset="0"/>
              </a:rPr>
              <a:t>    Hva skal vi samarbeide om?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nb-NO" sz="2000" dirty="0" smtClean="0">
                <a:latin typeface="Arial Narrow" pitchFamily="34" charset="0"/>
              </a:rPr>
              <a:t>    Hvordan kan vi sammen sørge for gode arenaer for læring, opplevelse, deltagelse og fellesskap?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nb-NO" sz="2000" dirty="0" smtClean="0">
                <a:latin typeface="Arial Narrow" pitchFamily="34" charset="0"/>
              </a:rPr>
              <a:t>    Kulturskolene har noe å by på når det gjelder kvalitet i opplæringen og organisasjonene er en unik arena for deltagelse og demokratibygging </a:t>
            </a:r>
          </a:p>
          <a:p>
            <a:pPr>
              <a:spcBef>
                <a:spcPct val="50000"/>
              </a:spcBef>
            </a:pPr>
            <a:r>
              <a:rPr lang="nb-NO" sz="2000" dirty="0" smtClean="0">
                <a:latin typeface="Arial Narrow" pitchFamily="34" charset="0"/>
              </a:rPr>
              <a:t> 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nb-NO" sz="2000" b="1" dirty="0">
                <a:latin typeface="Arial Narrow" pitchFamily="34" charset="0"/>
              </a:rPr>
              <a:t> </a:t>
            </a:r>
            <a:r>
              <a:rPr lang="nb-NO" sz="2000" b="1" dirty="0" smtClean="0">
                <a:latin typeface="Arial Narrow" pitchFamily="34" charset="0"/>
              </a:rPr>
              <a:t> HVORDAN KAN VI KOMMUNISERE  DENNE ”JUVELEN” ?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endParaRPr lang="nb-NO" sz="2000" dirty="0">
              <a:latin typeface="Arial Narrow" pitchFamily="34" charset="0"/>
            </a:endParaRPr>
          </a:p>
        </p:txBody>
      </p:sp>
      <p:pic>
        <p:nvPicPr>
          <p:cNvPr id="6159" name="Picture 15" descr="S:\2001\Kontor\Logo og design\Nye logoer juni 2001\Brevmaler\b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1375" y="838200"/>
            <a:ext cx="2917825" cy="5257800"/>
          </a:xfrm>
          <a:prstGeom prst="rect">
            <a:avLst/>
          </a:prstGeom>
          <a:noFill/>
        </p:spPr>
      </p:pic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5943600" y="838200"/>
            <a:ext cx="2895600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11" name="Plassholder for bunn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Hordaland musikkråd - Bergen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0A5A-47A8-410B-A6E7-6DC84597AA75}" type="datetime1">
              <a:rPr lang="nb-NO" smtClean="0"/>
              <a:pPr/>
              <a:t>22.01.2014</a:t>
            </a:fld>
            <a:endParaRPr lang="nb-NO"/>
          </a:p>
        </p:txBody>
      </p:sp>
      <p:sp>
        <p:nvSpPr>
          <p:cNvPr id="10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3550-69C5-40D5-9E23-FE85D2D473C2}" type="slidenum">
              <a:rPr lang="nb-NO"/>
              <a:pPr/>
              <a:t>2</a:t>
            </a:fld>
            <a:endParaRPr lang="nb-NO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04800" y="838200"/>
            <a:ext cx="8534400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pic>
        <p:nvPicPr>
          <p:cNvPr id="6147" name="Picture 3" descr="S:\2001\Kontor\Logo og design\Nye logoer juni 2001\Bare emblem - farge\nkr_emblem farge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6248400"/>
            <a:ext cx="304800" cy="239713"/>
          </a:xfrm>
          <a:prstGeom prst="rect">
            <a:avLst/>
          </a:prstGeom>
          <a:noFill/>
        </p:spPr>
      </p:pic>
      <p:pic>
        <p:nvPicPr>
          <p:cNvPr id="6149" name="Picture 5" descr="S:\2001\Kontor\Logo og design\Nye logoer juni 2001\Logo med navn - farge\nkr_farge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52400"/>
            <a:ext cx="3792538" cy="477838"/>
          </a:xfrm>
          <a:prstGeom prst="rect">
            <a:avLst/>
          </a:prstGeom>
          <a:noFill/>
        </p:spPr>
      </p:pic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638800" y="457200"/>
            <a:ext cx="3048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900">
                <a:latin typeface="Tahoma" pitchFamily="34" charset="0"/>
              </a:rPr>
              <a:t> Norske kommuners interesse- og utviklingsorganisasjon</a:t>
            </a:r>
            <a:endParaRPr lang="nb-NO" sz="800">
              <a:latin typeface="Tahoma" pitchFamily="34" charset="0"/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23528" y="914400"/>
            <a:ext cx="5688632" cy="886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800" dirty="0" smtClean="0"/>
              <a:t>Opplæringsloven § 13-6</a:t>
            </a:r>
          </a:p>
          <a:p>
            <a:pPr>
              <a:spcBef>
                <a:spcPct val="50000"/>
              </a:spcBef>
            </a:pPr>
            <a:r>
              <a:rPr lang="nb-NO" sz="2800" i="1" dirty="0" smtClean="0"/>
              <a:t>Musikk- </a:t>
            </a:r>
            <a:r>
              <a:rPr lang="nb-NO" sz="2800" i="1" dirty="0"/>
              <a:t>og </a:t>
            </a:r>
            <a:r>
              <a:rPr lang="nb-NO" sz="2800" i="1" dirty="0" err="1"/>
              <a:t>kulturskoletilbod</a:t>
            </a:r>
            <a:r>
              <a:rPr lang="nb-NO" sz="2800" i="1" dirty="0"/>
              <a:t> </a:t>
            </a:r>
            <a:endParaRPr lang="nb-NO" sz="2800" i="1" dirty="0" smtClean="0"/>
          </a:p>
          <a:p>
            <a:pPr>
              <a:spcBef>
                <a:spcPct val="50000"/>
              </a:spcBef>
            </a:pPr>
            <a:endParaRPr lang="nb-NO" sz="2800" dirty="0"/>
          </a:p>
          <a:p>
            <a:r>
              <a:rPr lang="nn-NO" sz="2800" i="1" dirty="0"/>
              <a:t>Alle kommunar </a:t>
            </a:r>
            <a:r>
              <a:rPr lang="nn-NO" sz="2800" b="1" i="1" dirty="0"/>
              <a:t>skal</a:t>
            </a:r>
            <a:r>
              <a:rPr lang="nn-NO" sz="2800" i="1" dirty="0"/>
              <a:t> aleine eller i samarbeid med andre kommunar ha eit musikk- og kulturskoletilbod til barn og unge, </a:t>
            </a:r>
            <a:r>
              <a:rPr lang="nn-NO" sz="2800" b="1" i="1" dirty="0"/>
              <a:t>organisert i tilknyting til skoleverket og kulturlivet </a:t>
            </a:r>
            <a:r>
              <a:rPr lang="nn-NO" sz="2800" b="1" i="1" dirty="0" smtClean="0"/>
              <a:t>elles</a:t>
            </a:r>
          </a:p>
          <a:p>
            <a:endParaRPr lang="nn-NO" sz="2800" i="1" dirty="0"/>
          </a:p>
          <a:p>
            <a:r>
              <a:rPr lang="nn-NO" sz="2800" i="1" dirty="0" smtClean="0"/>
              <a:t>(Mine </a:t>
            </a:r>
            <a:r>
              <a:rPr lang="nn-NO" sz="2800" i="1" dirty="0" err="1" smtClean="0"/>
              <a:t>uthevinger</a:t>
            </a:r>
            <a:r>
              <a:rPr lang="nn-NO" sz="2800" i="1" dirty="0" smtClean="0"/>
              <a:t>)</a:t>
            </a:r>
            <a:endParaRPr lang="nb-NO" sz="2800" dirty="0"/>
          </a:p>
          <a:p>
            <a:pPr>
              <a:spcBef>
                <a:spcPct val="50000"/>
              </a:spcBef>
            </a:pPr>
            <a:endParaRPr lang="nb-NO" sz="2800" dirty="0" smtClean="0"/>
          </a:p>
          <a:p>
            <a:endParaRPr lang="nb-NO" sz="2000" b="1" dirty="0" smtClean="0"/>
          </a:p>
          <a:p>
            <a:endParaRPr lang="nb-NO" sz="2000" b="1" dirty="0" smtClean="0"/>
          </a:p>
          <a:p>
            <a:endParaRPr lang="nb-NO" sz="2000" b="1" dirty="0" smtClean="0"/>
          </a:p>
          <a:p>
            <a:endParaRPr lang="nb-NO" sz="2000" b="1" dirty="0" smtClean="0"/>
          </a:p>
          <a:p>
            <a:endParaRPr lang="nb-NO" sz="2000" b="1" dirty="0" smtClean="0"/>
          </a:p>
          <a:p>
            <a:endParaRPr lang="nb-NO" sz="2000" b="1" dirty="0" smtClean="0"/>
          </a:p>
          <a:p>
            <a:endParaRPr lang="nb-NO" sz="2000" b="1" dirty="0" smtClean="0"/>
          </a:p>
          <a:p>
            <a:endParaRPr lang="nb-NO" sz="2000" b="1" dirty="0" smtClean="0"/>
          </a:p>
          <a:p>
            <a:endParaRPr lang="nb-NO" sz="2000" b="1" dirty="0" smtClean="0"/>
          </a:p>
          <a:p>
            <a:endParaRPr lang="nb-NO" sz="2000" b="1" dirty="0" smtClean="0"/>
          </a:p>
          <a:p>
            <a:endParaRPr lang="nb-NO" sz="2000" b="1" dirty="0" smtClean="0"/>
          </a:p>
        </p:txBody>
      </p:sp>
      <p:pic>
        <p:nvPicPr>
          <p:cNvPr id="6159" name="Picture 15" descr="S:\2001\Kontor\Logo og design\Nye logoer juni 2001\Brevmaler\b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1375" y="838200"/>
            <a:ext cx="2917825" cy="5257800"/>
          </a:xfrm>
          <a:prstGeom prst="rect">
            <a:avLst/>
          </a:prstGeom>
          <a:noFill/>
        </p:spPr>
      </p:pic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5943600" y="838200"/>
            <a:ext cx="2895600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11" name="Plassholder for bunn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Hordaland musikkråd - Bergen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69E9-EC5A-4F3D-9E3A-3EB0A6F9E942}" type="datetime1">
              <a:rPr lang="nb-NO" smtClean="0"/>
              <a:pPr/>
              <a:t>22.01.2014</a:t>
            </a:fld>
            <a:endParaRPr lang="nb-NO"/>
          </a:p>
        </p:txBody>
      </p:sp>
      <p:sp>
        <p:nvSpPr>
          <p:cNvPr id="10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189B-2D1E-4008-B4C6-658CBE76BC76}" type="slidenum">
              <a:rPr lang="nb-NO"/>
              <a:pPr/>
              <a:t>3</a:t>
            </a:fld>
            <a:endParaRPr lang="nb-NO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04800" y="838200"/>
            <a:ext cx="8534400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pic>
        <p:nvPicPr>
          <p:cNvPr id="12291" name="Picture 3" descr="S:\2001\Kontor\Logo og design\Nye logoer juni 2001\Bare emblem - farge\nkr_emblem farge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6248400"/>
            <a:ext cx="304800" cy="239713"/>
          </a:xfrm>
          <a:prstGeom prst="rect">
            <a:avLst/>
          </a:prstGeom>
          <a:noFill/>
        </p:spPr>
      </p:pic>
      <p:pic>
        <p:nvPicPr>
          <p:cNvPr id="12292" name="Picture 4" descr="S:\2001\Kontor\Logo og design\Nye logoer juni 2001\Logo med navn - farge\nkr_farge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52400"/>
            <a:ext cx="3792538" cy="477838"/>
          </a:xfrm>
          <a:prstGeom prst="rect">
            <a:avLst/>
          </a:prstGeom>
          <a:noFill/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638800" y="457200"/>
            <a:ext cx="3048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900">
                <a:latin typeface="Tahoma" pitchFamily="34" charset="0"/>
              </a:rPr>
              <a:t> Norske kommuners interesse- og utviklingsorganisasjon</a:t>
            </a:r>
            <a:endParaRPr lang="nb-NO" sz="800">
              <a:latin typeface="Tahoma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33400" y="914400"/>
            <a:ext cx="5262736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3200" dirty="0" smtClean="0">
                <a:latin typeface="Arial" charset="0"/>
              </a:rPr>
              <a:t>Hvordan er virkeligheten ute i kommunene?</a:t>
            </a:r>
          </a:p>
          <a:p>
            <a:pPr>
              <a:spcBef>
                <a:spcPct val="50000"/>
              </a:spcBef>
            </a:pPr>
            <a:endParaRPr lang="nb-NO" sz="3200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nb-NO" sz="2000" dirty="0" smtClean="0"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nb-NO" sz="2000" dirty="0" smtClean="0"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nb-NO" sz="2000" dirty="0" smtClean="0"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nb-NO" sz="2000" dirty="0" smtClean="0"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nb-NO" sz="2000" dirty="0" smtClean="0">
              <a:latin typeface="Arial Narrow" pitchFamily="34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943600" y="838200"/>
            <a:ext cx="2895600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pic>
        <p:nvPicPr>
          <p:cNvPr id="12298" name="Picture 10" descr="S:\2001\Kontor\Logo og design\Nye logoer juni 2001\Brevmaler\b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838200"/>
            <a:ext cx="2887663" cy="5257800"/>
          </a:xfrm>
          <a:prstGeom prst="rect">
            <a:avLst/>
          </a:prstGeom>
          <a:noFill/>
        </p:spPr>
      </p:pic>
      <p:sp>
        <p:nvSpPr>
          <p:cNvPr id="11" name="Plassholder for bunn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Hordaland musikkråd - Bergen</a:t>
            </a:r>
            <a:endParaRPr lang="nb-NO"/>
          </a:p>
        </p:txBody>
      </p:sp>
      <p:graphicFrame>
        <p:nvGraphicFramePr>
          <p:cNvPr id="12" name="Diagram 11"/>
          <p:cNvGraphicFramePr/>
          <p:nvPr/>
        </p:nvGraphicFramePr>
        <p:xfrm>
          <a:off x="323529" y="2852936"/>
          <a:ext cx="5400600" cy="2808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4AE8-E174-434B-9C69-44FBFCF0BB00}" type="datetime1">
              <a:rPr lang="nb-NO" smtClean="0"/>
              <a:pPr/>
              <a:t>22.01.2014</a:t>
            </a:fld>
            <a:endParaRPr lang="nb-NO"/>
          </a:p>
        </p:txBody>
      </p:sp>
      <p:sp>
        <p:nvSpPr>
          <p:cNvPr id="10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040A-B45B-4A5F-8818-756E4C27BC77}" type="slidenum">
              <a:rPr lang="nb-NO"/>
              <a:pPr/>
              <a:t>4</a:t>
            </a:fld>
            <a:endParaRPr lang="nb-NO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04800" y="838200"/>
            <a:ext cx="8534400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pic>
        <p:nvPicPr>
          <p:cNvPr id="13315" name="Picture 3" descr="S:\2001\Kontor\Logo og design\Nye logoer juni 2001\Bare emblem - farge\nkr_emblem farge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6248400"/>
            <a:ext cx="304800" cy="239713"/>
          </a:xfrm>
          <a:prstGeom prst="rect">
            <a:avLst/>
          </a:prstGeom>
          <a:noFill/>
        </p:spPr>
      </p:pic>
      <p:pic>
        <p:nvPicPr>
          <p:cNvPr id="13316" name="Picture 4" descr="S:\2001\Kontor\Logo og design\Nye logoer juni 2001\Logo med navn - farge\nkr_farge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52400"/>
            <a:ext cx="3792538" cy="477838"/>
          </a:xfrm>
          <a:prstGeom prst="rect">
            <a:avLst/>
          </a:prstGeom>
          <a:noFill/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638800" y="457200"/>
            <a:ext cx="3048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900">
                <a:latin typeface="Tahoma" pitchFamily="34" charset="0"/>
              </a:rPr>
              <a:t> Norske kommuners interesse- og utviklingsorganisasjon</a:t>
            </a:r>
            <a:endParaRPr lang="nb-NO" sz="800">
              <a:latin typeface="Tahoma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33400" y="914401"/>
            <a:ext cx="48006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nb-NO" sz="2000" dirty="0" smtClean="0"/>
              <a:t>Kulturløftet </a:t>
            </a:r>
            <a:r>
              <a:rPr lang="nb-NO" sz="2000" dirty="0"/>
              <a:t>II (12.8.2009): </a:t>
            </a:r>
          </a:p>
          <a:p>
            <a:r>
              <a:rPr lang="nb-NO" sz="2000" dirty="0"/>
              <a:t> </a:t>
            </a:r>
          </a:p>
          <a:p>
            <a:r>
              <a:rPr lang="nb-NO" sz="2000" i="1" dirty="0"/>
              <a:t>Det skal gjennomføres et kulturskoleløft slik at </a:t>
            </a:r>
            <a:r>
              <a:rPr lang="nb-NO" sz="2000" b="1" i="1" dirty="0"/>
              <a:t>alle barn</a:t>
            </a:r>
            <a:r>
              <a:rPr lang="nb-NO" sz="2000" i="1" dirty="0"/>
              <a:t> som ønsker det får et kulturskoletilbud av </a:t>
            </a:r>
            <a:r>
              <a:rPr lang="nb-NO" sz="2000" b="1" i="1" dirty="0"/>
              <a:t>god kvalitet </a:t>
            </a:r>
            <a:r>
              <a:rPr lang="nb-NO" sz="2000" i="1" dirty="0"/>
              <a:t>til en </a:t>
            </a:r>
            <a:r>
              <a:rPr lang="nb-NO" sz="2000" b="1" i="1" dirty="0"/>
              <a:t>rimelig pris</a:t>
            </a:r>
            <a:r>
              <a:rPr lang="nb-NO" sz="2000" i="1" dirty="0"/>
              <a:t>. Dette skal sikres ved statlige stimuleringsmidler og en solid kommuneøkonomi. </a:t>
            </a:r>
            <a:endParaRPr lang="nb-NO" sz="2000" i="1" dirty="0" smtClean="0"/>
          </a:p>
          <a:p>
            <a:endParaRPr lang="nb-NO" sz="2000" i="1" dirty="0"/>
          </a:p>
          <a:p>
            <a:r>
              <a:rPr lang="nb-NO" sz="2000" i="1" dirty="0" smtClean="0"/>
              <a:t>Utvikling </a:t>
            </a:r>
            <a:r>
              <a:rPr lang="nb-NO" sz="2000" i="1" dirty="0"/>
              <a:t>av et mer omfattende kulturskoletilbud i tilknytning til SFO/skole skal utredes. Det skal være rom for ulik lokal organisering av kulturskolen. Det skal legges til rette for synliggjøring av kulturskolen og for talentutvikling. </a:t>
            </a:r>
            <a:endParaRPr lang="nb-NO" sz="2000" i="1" dirty="0" smtClean="0"/>
          </a:p>
          <a:p>
            <a:endParaRPr lang="nb-NO" sz="2000" dirty="0"/>
          </a:p>
          <a:p>
            <a:pPr>
              <a:spcBef>
                <a:spcPct val="50000"/>
              </a:spcBef>
            </a:pPr>
            <a:endParaRPr lang="nb-NO" sz="2000" dirty="0">
              <a:latin typeface="Arial Narrow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5943600" y="838200"/>
            <a:ext cx="2895600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pic>
        <p:nvPicPr>
          <p:cNvPr id="13322" name="Picture 10" descr="S:\2001\Kontor\Logo og design\Nye logoer juni 2001\Brevmaler\b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65825" y="838200"/>
            <a:ext cx="2873375" cy="5257800"/>
          </a:xfrm>
          <a:prstGeom prst="rect">
            <a:avLst/>
          </a:prstGeom>
          <a:noFill/>
        </p:spPr>
      </p:pic>
      <p:sp>
        <p:nvSpPr>
          <p:cNvPr id="11" name="Plassholder for bunn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Hordaland musikkråd - Bergen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26EE-8EBB-45E9-9657-8B5D9A018992}" type="datetime1">
              <a:rPr lang="nb-NO" smtClean="0"/>
              <a:pPr/>
              <a:t>22.01.2014</a:t>
            </a:fld>
            <a:endParaRPr lang="nb-NO"/>
          </a:p>
        </p:txBody>
      </p:sp>
      <p:sp>
        <p:nvSpPr>
          <p:cNvPr id="10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6BAA7-1BAC-4FCD-B89F-6DB55528B430}" type="slidenum">
              <a:rPr lang="nb-NO"/>
              <a:pPr/>
              <a:t>5</a:t>
            </a:fld>
            <a:endParaRPr lang="nb-NO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04800" y="838200"/>
            <a:ext cx="8534400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pic>
        <p:nvPicPr>
          <p:cNvPr id="14339" name="Picture 3" descr="S:\2001\Kontor\Logo og design\Nye logoer juni 2001\Bare emblem - farge\nkr_emblem farge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6248400"/>
            <a:ext cx="304800" cy="239713"/>
          </a:xfrm>
          <a:prstGeom prst="rect">
            <a:avLst/>
          </a:prstGeom>
          <a:noFill/>
        </p:spPr>
      </p:pic>
      <p:pic>
        <p:nvPicPr>
          <p:cNvPr id="14340" name="Picture 4" descr="S:\2001\Kontor\Logo og design\Nye logoer juni 2001\Logo med navn - farge\nkr_farge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52400"/>
            <a:ext cx="3792538" cy="477838"/>
          </a:xfrm>
          <a:prstGeom prst="rect">
            <a:avLst/>
          </a:prstGeom>
          <a:noFill/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638800" y="457200"/>
            <a:ext cx="3048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900">
                <a:latin typeface="Tahoma" pitchFamily="34" charset="0"/>
              </a:rPr>
              <a:t> Norske kommuners interesse- og utviklingsorganisasjon</a:t>
            </a:r>
            <a:endParaRPr lang="nb-NO" sz="800">
              <a:latin typeface="Tahoma" pitchFamily="34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95536" y="764704"/>
            <a:ext cx="5232648" cy="7376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3200" dirty="0" smtClean="0">
                <a:latin typeface="Arial" charset="0"/>
              </a:rPr>
              <a:t>Demokrati –</a:t>
            </a:r>
          </a:p>
          <a:p>
            <a:pPr>
              <a:spcBef>
                <a:spcPct val="50000"/>
              </a:spcBef>
            </a:pPr>
            <a:endParaRPr lang="nb-NO" sz="3200" dirty="0" smtClean="0">
              <a:latin typeface="Arial" charset="0"/>
            </a:endParaRPr>
          </a:p>
          <a:p>
            <a:r>
              <a:rPr lang="nb-NO" sz="2800" i="1" dirty="0" err="1" smtClean="0"/>
              <a:t>Ein</a:t>
            </a:r>
            <a:r>
              <a:rPr lang="nb-NO" sz="2800" i="1" dirty="0" smtClean="0"/>
              <a:t> </a:t>
            </a:r>
            <a:r>
              <a:rPr lang="nb-NO" sz="2800" i="1" dirty="0" err="1"/>
              <a:t>inkluderande</a:t>
            </a:r>
            <a:r>
              <a:rPr lang="nb-NO" sz="2800" i="1" dirty="0"/>
              <a:t> kultursektor er </a:t>
            </a:r>
            <a:r>
              <a:rPr lang="nb-NO" sz="2800" i="1" dirty="0" err="1"/>
              <a:t>ein</a:t>
            </a:r>
            <a:r>
              <a:rPr lang="nb-NO" sz="2800" i="1" dirty="0"/>
              <a:t> sektor der alle har like </a:t>
            </a:r>
            <a:r>
              <a:rPr lang="nb-NO" sz="2800" i="1" dirty="0" err="1"/>
              <a:t>moglegheiter</a:t>
            </a:r>
            <a:r>
              <a:rPr lang="nb-NO" sz="2800" i="1" dirty="0"/>
              <a:t> til deltaking og til å utvikle sine </a:t>
            </a:r>
            <a:r>
              <a:rPr lang="nb-NO" sz="2800" i="1" dirty="0" err="1"/>
              <a:t>skapande</a:t>
            </a:r>
            <a:r>
              <a:rPr lang="nb-NO" sz="2800" i="1" dirty="0"/>
              <a:t> </a:t>
            </a:r>
            <a:r>
              <a:rPr lang="nb-NO" sz="2800" i="1" dirty="0" err="1"/>
              <a:t>ressursar</a:t>
            </a:r>
            <a:r>
              <a:rPr lang="nb-NO" sz="2800" i="1" dirty="0"/>
              <a:t>, uavhengig av </a:t>
            </a:r>
            <a:r>
              <a:rPr lang="nb-NO" sz="2800" i="1" dirty="0" err="1"/>
              <a:t>faktorar</a:t>
            </a:r>
            <a:r>
              <a:rPr lang="nb-NO" sz="2800" i="1" dirty="0"/>
              <a:t> som sosioøkonomisk-, kulturell- eller religiøs bakgrunn eller funksjonsevne</a:t>
            </a:r>
            <a:r>
              <a:rPr lang="nb-NO" sz="2800" dirty="0"/>
              <a:t>. </a:t>
            </a:r>
          </a:p>
          <a:p>
            <a:endParaRPr lang="nb-NO" sz="2000" dirty="0" smtClean="0"/>
          </a:p>
          <a:p>
            <a:r>
              <a:rPr lang="nb-NO" sz="2000" dirty="0" smtClean="0"/>
              <a:t>(St meld 10, 2011-2012 s</a:t>
            </a:r>
            <a:r>
              <a:rPr lang="nb-NO" sz="2000" dirty="0"/>
              <a:t>. 8)</a:t>
            </a:r>
          </a:p>
          <a:p>
            <a:pPr>
              <a:spcBef>
                <a:spcPct val="50000"/>
              </a:spcBef>
              <a:buFont typeface="Courier New" pitchFamily="49" charset="0"/>
              <a:buChar char="o"/>
            </a:pPr>
            <a:endParaRPr lang="nb-NO" sz="2000" dirty="0" smtClean="0"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nb-NO" sz="2000" dirty="0" smtClean="0"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nb-NO" sz="2000" dirty="0" smtClean="0"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nb-NO" sz="2000" dirty="0">
              <a:latin typeface="Arial Narrow" pitchFamily="34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943600" y="838200"/>
            <a:ext cx="2895600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pic>
        <p:nvPicPr>
          <p:cNvPr id="14345" name="Picture 9" descr="S:\2001\Kontor\Logo og design\Nye logoer juni 2001\Brevmaler\b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838200"/>
            <a:ext cx="2882900" cy="5257800"/>
          </a:xfrm>
          <a:prstGeom prst="rect">
            <a:avLst/>
          </a:prstGeom>
          <a:noFill/>
        </p:spPr>
      </p:pic>
      <p:sp>
        <p:nvSpPr>
          <p:cNvPr id="11" name="Plassholder for bunn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Hordaland musikkråd - Bergen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9513-4A91-4501-87C8-52246473F69A}" type="datetime1">
              <a:rPr lang="nb-NO" smtClean="0"/>
              <a:pPr/>
              <a:t>22.01.2014</a:t>
            </a:fld>
            <a:endParaRPr lang="nb-NO"/>
          </a:p>
        </p:txBody>
      </p:sp>
      <p:sp>
        <p:nvSpPr>
          <p:cNvPr id="10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3550-69C5-40D5-9E23-FE85D2D473C2}" type="slidenum">
              <a:rPr lang="nb-NO"/>
              <a:pPr/>
              <a:t>6</a:t>
            </a:fld>
            <a:endParaRPr lang="nb-NO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04800" y="838200"/>
            <a:ext cx="8534400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pic>
        <p:nvPicPr>
          <p:cNvPr id="6147" name="Picture 3" descr="S:\2001\Kontor\Logo og design\Nye logoer juni 2001\Bare emblem - farge\nkr_emblem farge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6248400"/>
            <a:ext cx="304800" cy="239713"/>
          </a:xfrm>
          <a:prstGeom prst="rect">
            <a:avLst/>
          </a:prstGeom>
          <a:noFill/>
        </p:spPr>
      </p:pic>
      <p:pic>
        <p:nvPicPr>
          <p:cNvPr id="6149" name="Picture 5" descr="S:\2001\Kontor\Logo og design\Nye logoer juni 2001\Logo med navn - farge\nkr_farge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52400"/>
            <a:ext cx="3792538" cy="477838"/>
          </a:xfrm>
          <a:prstGeom prst="rect">
            <a:avLst/>
          </a:prstGeom>
          <a:noFill/>
        </p:spPr>
      </p:pic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638800" y="457200"/>
            <a:ext cx="3048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900">
                <a:latin typeface="Tahoma" pitchFamily="34" charset="0"/>
              </a:rPr>
              <a:t> Norske kommuners interesse- og utviklingsorganisasjon</a:t>
            </a:r>
            <a:endParaRPr lang="nb-NO" sz="800">
              <a:latin typeface="Tahoma" pitchFamily="34" charset="0"/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33400" y="476672"/>
            <a:ext cx="5334744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nb-NO" sz="2000" dirty="0" smtClean="0"/>
          </a:p>
          <a:p>
            <a:pPr>
              <a:spcBef>
                <a:spcPct val="50000"/>
              </a:spcBef>
              <a:buFontTx/>
              <a:buChar char="-"/>
            </a:pPr>
            <a:r>
              <a:rPr lang="nb-NO" sz="3600" b="1" dirty="0" smtClean="0"/>
              <a:t> og deltagelse?</a:t>
            </a:r>
          </a:p>
          <a:p>
            <a:r>
              <a:rPr lang="nb-NO" sz="2400" i="1" dirty="0" smtClean="0"/>
              <a:t>Deltaking </a:t>
            </a:r>
            <a:r>
              <a:rPr lang="nb-NO" sz="2400" i="1" dirty="0"/>
              <a:t>i </a:t>
            </a:r>
            <a:r>
              <a:rPr lang="nb-NO" sz="2400" i="1" dirty="0" err="1"/>
              <a:t>kulturaktivitetar</a:t>
            </a:r>
            <a:r>
              <a:rPr lang="nb-NO" sz="2400" i="1" dirty="0"/>
              <a:t> er </a:t>
            </a:r>
            <a:r>
              <a:rPr lang="nb-NO" sz="2400" i="1" dirty="0" err="1"/>
              <a:t>ein</a:t>
            </a:r>
            <a:r>
              <a:rPr lang="nb-NO" sz="2400" i="1" dirty="0"/>
              <a:t> måte å høyre til samfunnet på. I det moderne samfunnet er </a:t>
            </a:r>
            <a:r>
              <a:rPr lang="nb-NO" sz="2400" i="1" dirty="0" err="1"/>
              <a:t>personleg</a:t>
            </a:r>
            <a:r>
              <a:rPr lang="nb-NO" sz="2400" i="1" dirty="0"/>
              <a:t> og sosial identitet sterkt knytt til deltaking i </a:t>
            </a:r>
            <a:r>
              <a:rPr lang="nb-NO" sz="2400" i="1" dirty="0" err="1"/>
              <a:t>kulturaktivitetar</a:t>
            </a:r>
            <a:r>
              <a:rPr lang="nb-NO" sz="2400" i="1" dirty="0"/>
              <a:t>. </a:t>
            </a:r>
            <a:endParaRPr lang="nb-NO" sz="2400" i="1" dirty="0" smtClean="0"/>
          </a:p>
          <a:p>
            <a:r>
              <a:rPr lang="nb-NO" sz="2400" i="1" dirty="0" smtClean="0"/>
              <a:t>Som </a:t>
            </a:r>
            <a:r>
              <a:rPr lang="nb-NO" sz="2400" i="1" dirty="0"/>
              <a:t>følgje av at </a:t>
            </a:r>
            <a:r>
              <a:rPr lang="nb-NO" sz="2400" i="1" dirty="0" err="1"/>
              <a:t>kulturtilbod</a:t>
            </a:r>
            <a:r>
              <a:rPr lang="nb-NO" sz="2400" i="1" dirty="0"/>
              <a:t> og kulturaktivitet har vorte </a:t>
            </a:r>
            <a:r>
              <a:rPr lang="nb-NO" sz="2400" i="1" dirty="0" err="1"/>
              <a:t>ein</a:t>
            </a:r>
            <a:r>
              <a:rPr lang="nb-NO" sz="2400" i="1" dirty="0"/>
              <a:t> </a:t>
            </a:r>
            <a:r>
              <a:rPr lang="nb-NO" sz="2400" i="1" dirty="0" err="1"/>
              <a:t>meir</a:t>
            </a:r>
            <a:r>
              <a:rPr lang="nb-NO" sz="2400" i="1" dirty="0"/>
              <a:t> sentral del av samfunnet og at </a:t>
            </a:r>
            <a:r>
              <a:rPr lang="nb-NO" sz="2400" i="1" dirty="0" err="1"/>
              <a:t>fleire</a:t>
            </a:r>
            <a:r>
              <a:rPr lang="nb-NO" sz="2400" i="1" dirty="0"/>
              <a:t> </a:t>
            </a:r>
            <a:r>
              <a:rPr lang="nb-NO" sz="2400" i="1" dirty="0" err="1"/>
              <a:t>deltek</a:t>
            </a:r>
            <a:r>
              <a:rPr lang="nb-NO" sz="2400" i="1" dirty="0"/>
              <a:t>, kan </a:t>
            </a:r>
            <a:r>
              <a:rPr lang="nb-NO" sz="2400" i="1" dirty="0" err="1"/>
              <a:t>konsekvensane</a:t>
            </a:r>
            <a:r>
              <a:rPr lang="nb-NO" sz="2400" i="1" dirty="0"/>
              <a:t> av </a:t>
            </a:r>
            <a:r>
              <a:rPr lang="nb-NO" sz="2400" i="1" dirty="0" err="1"/>
              <a:t>utanforskap</a:t>
            </a:r>
            <a:r>
              <a:rPr lang="nb-NO" sz="2400" i="1" dirty="0"/>
              <a:t> </a:t>
            </a:r>
            <a:r>
              <a:rPr lang="nb-NO" sz="2400" i="1" dirty="0" err="1"/>
              <a:t>opplevast</a:t>
            </a:r>
            <a:r>
              <a:rPr lang="nb-NO" sz="2400" i="1" dirty="0"/>
              <a:t> </a:t>
            </a:r>
            <a:r>
              <a:rPr lang="nb-NO" sz="2400" i="1" dirty="0" err="1"/>
              <a:t>sterkare</a:t>
            </a:r>
            <a:r>
              <a:rPr lang="nb-NO" sz="2400" i="1" dirty="0"/>
              <a:t> enn </a:t>
            </a:r>
            <a:r>
              <a:rPr lang="nb-NO" sz="2400" i="1" dirty="0" err="1"/>
              <a:t>tidlegare</a:t>
            </a:r>
            <a:r>
              <a:rPr lang="nb-NO" sz="2400" i="1" dirty="0"/>
              <a:t>. </a:t>
            </a:r>
            <a:endParaRPr lang="nb-NO" sz="2400" i="1" dirty="0" smtClean="0"/>
          </a:p>
          <a:p>
            <a:r>
              <a:rPr lang="nb-NO" sz="2400" i="1" dirty="0" smtClean="0"/>
              <a:t>(St meld 10, 2011-2012,s </a:t>
            </a:r>
            <a:r>
              <a:rPr lang="nb-NO" sz="2400" i="1" dirty="0"/>
              <a:t>7)</a:t>
            </a:r>
            <a:endParaRPr lang="nb-NO" sz="2400" dirty="0"/>
          </a:p>
          <a:p>
            <a:r>
              <a:rPr lang="nb-NO" sz="3600" dirty="0"/>
              <a:t> 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nb-NO" sz="3600" b="1" dirty="0" smtClean="0"/>
          </a:p>
          <a:p>
            <a:pPr>
              <a:buFont typeface="Courier New" pitchFamily="49" charset="0"/>
              <a:buChar char="o"/>
            </a:pPr>
            <a:endParaRPr lang="nb-NO" sz="2000" dirty="0" smtClean="0"/>
          </a:p>
          <a:p>
            <a:pPr>
              <a:buFont typeface="Courier New" pitchFamily="49" charset="0"/>
              <a:buChar char="o"/>
            </a:pPr>
            <a:endParaRPr lang="nb-NO" sz="2000" dirty="0" smtClean="0"/>
          </a:p>
        </p:txBody>
      </p:sp>
      <p:pic>
        <p:nvPicPr>
          <p:cNvPr id="6159" name="Picture 15" descr="S:\2001\Kontor\Logo og design\Nye logoer juni 2001\Brevmaler\b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1375" y="838200"/>
            <a:ext cx="2917825" cy="5257800"/>
          </a:xfrm>
          <a:prstGeom prst="rect">
            <a:avLst/>
          </a:prstGeom>
          <a:noFill/>
        </p:spPr>
      </p:pic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5943600" y="838200"/>
            <a:ext cx="2895600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11" name="Plassholder for bunn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Hordaland musikkråd - Bergen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1379D-17A6-4D4B-8B72-EF5BBE1F845A}" type="datetime1">
              <a:rPr lang="nb-NO" smtClean="0"/>
              <a:pPr/>
              <a:t>22.01.2014</a:t>
            </a:fld>
            <a:endParaRPr lang="nb-NO"/>
          </a:p>
        </p:txBody>
      </p:sp>
      <p:sp>
        <p:nvSpPr>
          <p:cNvPr id="10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040A-B45B-4A5F-8818-756E4C27BC77}" type="slidenum">
              <a:rPr lang="nb-NO"/>
              <a:pPr/>
              <a:t>7</a:t>
            </a:fld>
            <a:endParaRPr lang="nb-NO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04800" y="838200"/>
            <a:ext cx="8534400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pic>
        <p:nvPicPr>
          <p:cNvPr id="13315" name="Picture 3" descr="S:\2001\Kontor\Logo og design\Nye logoer juni 2001\Bare emblem - farge\nkr_emblem farge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6248400"/>
            <a:ext cx="304800" cy="239713"/>
          </a:xfrm>
          <a:prstGeom prst="rect">
            <a:avLst/>
          </a:prstGeom>
          <a:noFill/>
        </p:spPr>
      </p:pic>
      <p:pic>
        <p:nvPicPr>
          <p:cNvPr id="13316" name="Picture 4" descr="S:\2001\Kontor\Logo og design\Nye logoer juni 2001\Logo med navn - farge\nkr_farge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52400"/>
            <a:ext cx="3792538" cy="477838"/>
          </a:xfrm>
          <a:prstGeom prst="rect">
            <a:avLst/>
          </a:prstGeom>
          <a:noFill/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638800" y="457200"/>
            <a:ext cx="3048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900">
                <a:latin typeface="Tahoma" pitchFamily="34" charset="0"/>
              </a:rPr>
              <a:t> Norske kommuners interesse- og utviklingsorganisasjon</a:t>
            </a:r>
            <a:endParaRPr lang="nb-NO" sz="800">
              <a:latin typeface="Tahoma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95536" y="908720"/>
            <a:ext cx="5190728" cy="723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3200" dirty="0" smtClean="0">
                <a:latin typeface="Arial" charset="0"/>
              </a:rPr>
              <a:t>Kulturskolen som lokale resurssenter – for hvem?</a:t>
            </a:r>
          </a:p>
          <a:p>
            <a:pPr>
              <a:spcBef>
                <a:spcPct val="50000"/>
              </a:spcBef>
            </a:pPr>
            <a:endParaRPr lang="nb-NO" sz="3200" dirty="0">
              <a:latin typeface="Arial" charset="0"/>
              <a:cs typeface="Arial" pitchFamily="34" charset="0"/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nb-NO" sz="2400" dirty="0" smtClean="0">
                <a:latin typeface="Arial" charset="0"/>
                <a:cs typeface="Arial" pitchFamily="34" charset="0"/>
              </a:rPr>
              <a:t>  For grunnskolen?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nb-NO" sz="2400" dirty="0" smtClean="0">
                <a:latin typeface="Arial" charset="0"/>
                <a:cs typeface="Arial" pitchFamily="34" charset="0"/>
              </a:rPr>
              <a:t>  For det lokale musikk- og kulturliv?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nb-NO" sz="2400" dirty="0" smtClean="0">
                <a:latin typeface="Arial" charset="0"/>
                <a:cs typeface="Arial" pitchFamily="34" charset="0"/>
              </a:rPr>
              <a:t>  For barn? 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nb-NO" sz="2400" dirty="0">
                <a:latin typeface="Arial" charset="0"/>
                <a:cs typeface="Arial" pitchFamily="34" charset="0"/>
              </a:rPr>
              <a:t> </a:t>
            </a:r>
            <a:r>
              <a:rPr lang="nb-NO" sz="2400" dirty="0" smtClean="0">
                <a:latin typeface="Arial" charset="0"/>
                <a:cs typeface="Arial" pitchFamily="34" charset="0"/>
              </a:rPr>
              <a:t> Voksne?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endParaRPr lang="nb-NO" sz="2400" dirty="0">
              <a:latin typeface="Arial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nb-NO" sz="2000" dirty="0" smtClean="0">
                <a:latin typeface="Arial" pitchFamily="34" charset="0"/>
                <a:cs typeface="Arial" pitchFamily="34" charset="0"/>
              </a:rPr>
              <a:t>Kulturskole for alle?</a:t>
            </a:r>
          </a:p>
          <a:p>
            <a:pPr>
              <a:spcBef>
                <a:spcPct val="50000"/>
              </a:spcBef>
            </a:pPr>
            <a:endParaRPr lang="nb-NO" sz="3200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nb-NO" sz="1600" dirty="0">
              <a:latin typeface="Tahoma" pitchFamily="34" charset="0"/>
            </a:endParaRPr>
          </a:p>
          <a:p>
            <a:endParaRPr lang="nb-NO" sz="2000" dirty="0" smtClean="0"/>
          </a:p>
          <a:p>
            <a:endParaRPr lang="nb-NO" sz="2000" dirty="0" smtClean="0"/>
          </a:p>
          <a:p>
            <a:pPr>
              <a:spcBef>
                <a:spcPct val="50000"/>
              </a:spcBef>
            </a:pPr>
            <a:endParaRPr lang="nb-NO" sz="2000" dirty="0">
              <a:latin typeface="Arial Narrow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5943600" y="838200"/>
            <a:ext cx="2895600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pic>
        <p:nvPicPr>
          <p:cNvPr id="13322" name="Picture 10" descr="S:\2001\Kontor\Logo og design\Nye logoer juni 2001\Brevmaler\b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65825" y="838200"/>
            <a:ext cx="2873375" cy="5257800"/>
          </a:xfrm>
          <a:prstGeom prst="rect">
            <a:avLst/>
          </a:prstGeom>
          <a:noFill/>
        </p:spPr>
      </p:pic>
      <p:sp>
        <p:nvSpPr>
          <p:cNvPr id="11" name="Plassholder for bunn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Hordaland musikkråd - Bergen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3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D69A-20C4-48AE-AC5E-B0F0E2461DE5}" type="datetime1">
              <a:rPr lang="nb-NO" smtClean="0"/>
              <a:pPr/>
              <a:t>22.01.2014</a:t>
            </a:fld>
            <a:endParaRPr lang="nb-NO" dirty="0"/>
          </a:p>
        </p:txBody>
      </p:sp>
      <p:sp>
        <p:nvSpPr>
          <p:cNvPr id="10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FB37-49DC-417D-AEFF-B89A79CC673A}" type="slidenum">
              <a:rPr lang="nb-NO"/>
              <a:pPr/>
              <a:t>8</a:t>
            </a:fld>
            <a:endParaRPr lang="nb-NO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04800" y="838200"/>
            <a:ext cx="8534400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pic>
        <p:nvPicPr>
          <p:cNvPr id="10243" name="Picture 3" descr="S:\2001\Kontor\Logo og design\Nye logoer juni 2001\Bare emblem - farge\nkr_emblem farge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6248400"/>
            <a:ext cx="304800" cy="239713"/>
          </a:xfrm>
          <a:prstGeom prst="rect">
            <a:avLst/>
          </a:prstGeom>
          <a:noFill/>
        </p:spPr>
      </p:pic>
      <p:pic>
        <p:nvPicPr>
          <p:cNvPr id="10244" name="Picture 4" descr="S:\2001\Kontor\Logo og design\Nye logoer juni 2001\Logo med navn - farge\nkr_farge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52400"/>
            <a:ext cx="3792538" cy="477838"/>
          </a:xfrm>
          <a:prstGeom prst="rect">
            <a:avLst/>
          </a:prstGeom>
          <a:noFill/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638800" y="457200"/>
            <a:ext cx="3048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900">
                <a:latin typeface="Tahoma" pitchFamily="34" charset="0"/>
              </a:rPr>
              <a:t> Norske kommuners interesse- og utviklingsorganisasjon</a:t>
            </a:r>
            <a:endParaRPr lang="nb-NO" sz="800">
              <a:latin typeface="Tahoma" pitchFamily="34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33400" y="914400"/>
            <a:ext cx="5406752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4000" b="1" dirty="0" smtClean="0"/>
              <a:t>Organisering lokalt</a:t>
            </a:r>
          </a:p>
          <a:p>
            <a:pPr>
              <a:spcBef>
                <a:spcPct val="50000"/>
              </a:spcBef>
            </a:pPr>
            <a:r>
              <a:rPr lang="nb-NO" sz="2800" dirty="0" smtClean="0">
                <a:latin typeface="Arial Narrow" pitchFamily="34" charset="0"/>
              </a:rPr>
              <a:t>Hvem tar initiativ og ansvar for lokal samordning av felles interesser?</a:t>
            </a:r>
          </a:p>
          <a:p>
            <a:pPr>
              <a:spcBef>
                <a:spcPct val="50000"/>
              </a:spcBef>
            </a:pPr>
            <a:r>
              <a:rPr lang="nb-NO" sz="2800" dirty="0" smtClean="0">
                <a:latin typeface="Arial Narrow" pitchFamily="34" charset="0"/>
              </a:rPr>
              <a:t>Hvordan sikre et godt samarbeid mellom de profesjonelle  og de frivillige (amatørene?) ?</a:t>
            </a:r>
          </a:p>
          <a:p>
            <a:pPr>
              <a:spcBef>
                <a:spcPct val="50000"/>
              </a:spcBef>
            </a:pPr>
            <a:r>
              <a:rPr lang="nb-NO" sz="2800" dirty="0" smtClean="0">
                <a:latin typeface="Arial Narrow" pitchFamily="34" charset="0"/>
              </a:rPr>
              <a:t>Hvordan løfter vi i samlet flokk?</a:t>
            </a:r>
          </a:p>
          <a:p>
            <a:pPr>
              <a:spcBef>
                <a:spcPct val="50000"/>
              </a:spcBef>
            </a:pPr>
            <a:endParaRPr lang="nb-NO" sz="2800" dirty="0" smtClean="0"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nb-NO" sz="2800" dirty="0" smtClean="0"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nb-NO" sz="2400" b="1" dirty="0" smtClean="0"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nb-NO" sz="2400" dirty="0" smtClean="0"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nb-NO" sz="2000" dirty="0">
              <a:latin typeface="Arial Narrow" pitchFamily="34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5943600" y="838200"/>
            <a:ext cx="2895600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pic>
        <p:nvPicPr>
          <p:cNvPr id="10249" name="Picture 9" descr="S:\2001\Kontor\Logo og design\Nye logoer juni 2001\Brevmaler\b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838200"/>
            <a:ext cx="2882900" cy="5257800"/>
          </a:xfrm>
          <a:prstGeom prst="rect">
            <a:avLst/>
          </a:prstGeom>
          <a:noFill/>
        </p:spPr>
      </p:pic>
      <p:sp>
        <p:nvSpPr>
          <p:cNvPr id="11" name="Plassholder for bunn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Hordaland musikkråd - Bergen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2CFC-8D85-40FA-B39D-84B65125E66A}" type="datetime1">
              <a:rPr lang="nb-NO" smtClean="0"/>
              <a:pPr/>
              <a:t>22.01.2014</a:t>
            </a:fld>
            <a:endParaRPr lang="nb-NO"/>
          </a:p>
        </p:txBody>
      </p:sp>
      <p:sp>
        <p:nvSpPr>
          <p:cNvPr id="10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040A-B45B-4A5F-8818-756E4C27BC77}" type="slidenum">
              <a:rPr lang="nb-NO"/>
              <a:pPr/>
              <a:t>9</a:t>
            </a:fld>
            <a:endParaRPr lang="nb-NO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04800" y="838200"/>
            <a:ext cx="8534400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pic>
        <p:nvPicPr>
          <p:cNvPr id="13315" name="Picture 3" descr="S:\2001\Kontor\Logo og design\Nye logoer juni 2001\Bare emblem - farge\nkr_emblem farge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6248400"/>
            <a:ext cx="304800" cy="239713"/>
          </a:xfrm>
          <a:prstGeom prst="rect">
            <a:avLst/>
          </a:prstGeom>
          <a:noFill/>
        </p:spPr>
      </p:pic>
      <p:pic>
        <p:nvPicPr>
          <p:cNvPr id="13316" name="Picture 4" descr="S:\2001\Kontor\Logo og design\Nye logoer juni 2001\Logo med navn - farge\nkr_farge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52400"/>
            <a:ext cx="3792538" cy="477838"/>
          </a:xfrm>
          <a:prstGeom prst="rect">
            <a:avLst/>
          </a:prstGeom>
          <a:noFill/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638800" y="457200"/>
            <a:ext cx="3048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900">
                <a:latin typeface="Tahoma" pitchFamily="34" charset="0"/>
              </a:rPr>
              <a:t> Norske kommuners interesse- og utviklingsorganisasjon</a:t>
            </a:r>
            <a:endParaRPr lang="nb-NO" sz="800">
              <a:latin typeface="Tahoma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33400" y="914400"/>
            <a:ext cx="48006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3200" dirty="0" err="1" smtClean="0"/>
              <a:t>Utfordringene-</a:t>
            </a:r>
            <a:endParaRPr lang="nb-NO" sz="3200" dirty="0" smtClean="0"/>
          </a:p>
          <a:p>
            <a:pPr>
              <a:spcBef>
                <a:spcPct val="50000"/>
              </a:spcBef>
            </a:pPr>
            <a:r>
              <a:rPr lang="nb-NO" sz="2000" dirty="0" smtClean="0">
                <a:latin typeface="Arial Narrow" pitchFamily="34" charset="0"/>
              </a:rPr>
              <a:t>”Kulturskole for alle” –</a:t>
            </a:r>
          </a:p>
          <a:p>
            <a:pPr>
              <a:spcBef>
                <a:spcPct val="50000"/>
              </a:spcBef>
            </a:pPr>
            <a:endParaRPr lang="nb-NO" sz="2000" dirty="0" smtClean="0"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r>
              <a:rPr lang="nb-NO" sz="2000" dirty="0" smtClean="0">
                <a:latin typeface="Arial Narrow" pitchFamily="34" charset="0"/>
              </a:rPr>
              <a:t>Hvor lenge kan kulturskolene ”tåle” å ha så liten reell tilgang? Et demokratisk problem?</a:t>
            </a:r>
          </a:p>
          <a:p>
            <a:pPr>
              <a:spcBef>
                <a:spcPct val="50000"/>
              </a:spcBef>
            </a:pPr>
            <a:endParaRPr lang="nb-NO" sz="2000" dirty="0"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r>
              <a:rPr lang="nb-NO" sz="2000" dirty="0" smtClean="0">
                <a:latin typeface="Arial Narrow" pitchFamily="34" charset="0"/>
              </a:rPr>
              <a:t>Hvor lenge vil frivillig </a:t>
            </a:r>
            <a:r>
              <a:rPr lang="nb-NO" sz="2000" dirty="0" err="1" smtClean="0">
                <a:latin typeface="Arial Narrow" pitchFamily="34" charset="0"/>
              </a:rPr>
              <a:t>musikkliv</a:t>
            </a:r>
            <a:r>
              <a:rPr lang="nb-NO" sz="2000" dirty="0" smtClean="0">
                <a:latin typeface="Arial Narrow" pitchFamily="34" charset="0"/>
              </a:rPr>
              <a:t> overleve uten større tilgang på kompetanse og offentlig satsing?</a:t>
            </a:r>
          </a:p>
          <a:p>
            <a:pPr>
              <a:spcBef>
                <a:spcPct val="50000"/>
              </a:spcBef>
            </a:pPr>
            <a:endParaRPr lang="nb-NO" sz="2000" dirty="0"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r>
              <a:rPr lang="nb-NO" sz="2000" dirty="0" smtClean="0">
                <a:latin typeface="Arial Narrow" pitchFamily="34" charset="0"/>
              </a:rPr>
              <a:t>Hvordan kan vi sammen sette tonen for framtidens kulturtilbud til barn og unge i Norge?</a:t>
            </a:r>
          </a:p>
          <a:p>
            <a:pPr>
              <a:spcBef>
                <a:spcPct val="50000"/>
              </a:spcBef>
            </a:pPr>
            <a:endParaRPr lang="nb-NO" sz="2000" dirty="0">
              <a:latin typeface="Arial Narrow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5943600" y="838200"/>
            <a:ext cx="2895600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pic>
        <p:nvPicPr>
          <p:cNvPr id="13322" name="Picture 10" descr="S:\2001\Kontor\Logo og design\Nye logoer juni 2001\Brevmaler\b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65825" y="838200"/>
            <a:ext cx="2873375" cy="5257800"/>
          </a:xfrm>
          <a:prstGeom prst="rect">
            <a:avLst/>
          </a:prstGeom>
          <a:noFill/>
        </p:spPr>
      </p:pic>
      <p:sp>
        <p:nvSpPr>
          <p:cNvPr id="11" name="Plassholder for bunn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Hordaland musikkråd - Bergen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784</Words>
  <Application>Microsoft Office PowerPoint</Application>
  <PresentationFormat>Skjermfremvisning (4:3)</PresentationFormat>
  <Paragraphs>149</Paragraphs>
  <Slides>10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Office-tema</vt:lpstr>
      <vt:lpstr>Lysbilde 1</vt:lpstr>
      <vt:lpstr>Lysbilde 2</vt:lpstr>
      <vt:lpstr>Lysbilde 3</vt:lpstr>
      <vt:lpstr>Lysbilde 4</vt:lpstr>
      <vt:lpstr>Lysbilde 5</vt:lpstr>
      <vt:lpstr>Lysbilde 6</vt:lpstr>
      <vt:lpstr>Lysbilde 7</vt:lpstr>
      <vt:lpstr>Lysbilde 8</vt:lpstr>
      <vt:lpstr>Lysbilde 9</vt:lpstr>
      <vt:lpstr>Lysbilde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ingeraw</dc:creator>
  <cp:lastModifiedBy>praktikant</cp:lastModifiedBy>
  <cp:revision>10</cp:revision>
  <dcterms:created xsi:type="dcterms:W3CDTF">2012-03-16T11:04:29Z</dcterms:created>
  <dcterms:modified xsi:type="dcterms:W3CDTF">2014-01-22T11:30:33Z</dcterms:modified>
</cp:coreProperties>
</file>